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60" r:id="rId6"/>
    <p:sldId id="272" r:id="rId7"/>
    <p:sldId id="273" r:id="rId8"/>
    <p:sldId id="274" r:id="rId9"/>
    <p:sldId id="313" r:id="rId10"/>
    <p:sldId id="275" r:id="rId11"/>
    <p:sldId id="276" r:id="rId12"/>
    <p:sldId id="312" r:id="rId13"/>
    <p:sldId id="277" r:id="rId14"/>
    <p:sldId id="279" r:id="rId15"/>
    <p:sldId id="278" r:id="rId16"/>
    <p:sldId id="280" r:id="rId17"/>
    <p:sldId id="281" r:id="rId18"/>
    <p:sldId id="304" r:id="rId19"/>
    <p:sldId id="306" r:id="rId20"/>
    <p:sldId id="305" r:id="rId21"/>
    <p:sldId id="311" r:id="rId22"/>
    <p:sldId id="282" r:id="rId23"/>
    <p:sldId id="283" r:id="rId24"/>
    <p:sldId id="284" r:id="rId25"/>
    <p:sldId id="310" r:id="rId26"/>
    <p:sldId id="285" r:id="rId27"/>
    <p:sldId id="286" r:id="rId28"/>
    <p:sldId id="287" r:id="rId29"/>
    <p:sldId id="288" r:id="rId30"/>
    <p:sldId id="289" r:id="rId31"/>
    <p:sldId id="309" r:id="rId32"/>
    <p:sldId id="290" r:id="rId33"/>
    <p:sldId id="291" r:id="rId34"/>
    <p:sldId id="292" r:id="rId35"/>
    <p:sldId id="314" r:id="rId36"/>
    <p:sldId id="293" r:id="rId37"/>
    <p:sldId id="294" r:id="rId38"/>
    <p:sldId id="295" r:id="rId39"/>
    <p:sldId id="296" r:id="rId40"/>
    <p:sldId id="315" r:id="rId41"/>
    <p:sldId id="297" r:id="rId42"/>
    <p:sldId id="298" r:id="rId43"/>
    <p:sldId id="299" r:id="rId44"/>
    <p:sldId id="316" r:id="rId45"/>
    <p:sldId id="300" r:id="rId46"/>
    <p:sldId id="301" r:id="rId47"/>
    <p:sldId id="302" r:id="rId48"/>
    <p:sldId id="303" r:id="rId49"/>
    <p:sldId id="307" r:id="rId50"/>
    <p:sldId id="308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F383-07DA-4649-8DF4-A1034AAD2745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381C-12C6-4A57-98F7-849365ACC82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Travel Tech Con 20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362" y="6149974"/>
            <a:ext cx="166687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260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F383-07DA-4649-8DF4-A1034AAD2745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381C-12C6-4A57-98F7-849365AC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56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F383-07DA-4649-8DF4-A1034AAD2745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381C-12C6-4A57-98F7-849365AC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07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  <a:alpha val="80000"/>
            </a:schemeClr>
          </a:solidFill>
        </p:spPr>
        <p:txBody>
          <a:bodyPr/>
          <a:lstStyle>
            <a:lvl1pPr>
              <a:defRPr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F383-07DA-4649-8DF4-A1034AAD2745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381C-12C6-4A57-98F7-849365AC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59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solidFill>
            <a:schemeClr val="bg2">
              <a:lumMod val="90000"/>
              <a:alpha val="80000"/>
            </a:schemeClr>
          </a:solidFill>
        </p:spPr>
        <p:txBody>
          <a:bodyPr anchor="b"/>
          <a:lstStyle>
            <a:lvl1pPr>
              <a:defRPr sz="600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solidFill>
            <a:schemeClr val="bg1">
              <a:alpha val="80000"/>
            </a:schemeClr>
          </a:solidFill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F383-07DA-4649-8DF4-A1034AAD2745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381C-12C6-4A57-98F7-849365AC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1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F383-07DA-4649-8DF4-A1034AAD2745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381C-12C6-4A57-98F7-849365AC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36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F383-07DA-4649-8DF4-A1034AAD2745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381C-12C6-4A57-98F7-849365AC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79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F383-07DA-4649-8DF4-A1034AAD2745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381C-12C6-4A57-98F7-849365AC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41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F383-07DA-4649-8DF4-A1034AAD2745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381C-12C6-4A57-98F7-849365AC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8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F383-07DA-4649-8DF4-A1034AAD2745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381C-12C6-4A57-98F7-849365AC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2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F383-07DA-4649-8DF4-A1034AAD2745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381C-12C6-4A57-98F7-849365AC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82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AF383-07DA-4649-8DF4-A1034AAD2745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A381C-12C6-4A57-98F7-849365AC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2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jpeg"/><Relationship Id="rId7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5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5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2">
              <a:lumMod val="75000"/>
              <a:alpha val="8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Air Distribution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101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endParaRPr lang="en-US" dirty="0" smtClean="0"/>
          </a:p>
          <a:p>
            <a:r>
              <a:rPr lang="en-US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William Niejadlik</a:t>
            </a:r>
          </a:p>
          <a:p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Principal, Niejadlik Management and Consulting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797" y="205946"/>
            <a:ext cx="11269362" cy="644198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utoShape 2" descr="Image result for online travel agent"/>
          <p:cNvSpPr>
            <a:spLocks noChangeAspect="1" noChangeArrowheads="1"/>
          </p:cNvSpPr>
          <p:nvPr/>
        </p:nvSpPr>
        <p:spPr bwMode="auto">
          <a:xfrm>
            <a:off x="656736" y="-285140"/>
            <a:ext cx="2939317" cy="293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online travel ag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624279" y="276248"/>
            <a:ext cx="1861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Content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2130" y="1358038"/>
            <a:ext cx="9606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In our context, content = </a:t>
            </a:r>
            <a:r>
              <a:rPr lang="en-US" sz="2400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flights</a:t>
            </a: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…  flight schedules, itineraries, O/Ds, etc.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130" y="1997500"/>
            <a:ext cx="6366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are quite a few ways of getting content…</a:t>
            </a:r>
          </a:p>
        </p:txBody>
      </p:sp>
      <p:pic>
        <p:nvPicPr>
          <p:cNvPr id="12290" name="Picture 2" descr="http://company.hoteliers.com/modules/default/upload/desktop/images/no-gallery/logos-g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85" y="3062817"/>
            <a:ext cx="2705854" cy="162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095508" y="4969044"/>
            <a:ext cx="2708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Global Distribution Systems (GDS)</a:t>
            </a:r>
          </a:p>
          <a:p>
            <a:pPr algn="ctr"/>
            <a:r>
              <a:rPr lang="en-US" sz="1400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traditional manner of getting air content for agencies</a:t>
            </a:r>
          </a:p>
        </p:txBody>
      </p:sp>
      <p:pic>
        <p:nvPicPr>
          <p:cNvPr id="12292" name="Picture 4" descr="http://www.iata.org/PublishingImages/ndc-330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250" y="3386308"/>
            <a:ext cx="163449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904479" y="4969044"/>
            <a:ext cx="2708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Airline Direct Connects</a:t>
            </a:r>
          </a:p>
        </p:txBody>
      </p:sp>
      <p:pic>
        <p:nvPicPr>
          <p:cNvPr id="12294" name="Picture 6" descr="https://www.travelfusion.com/assets/img/Travelfusion-Logo-320x77.png?14895843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84" y="3653277"/>
            <a:ext cx="1848716" cy="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293026" y="4969043"/>
            <a:ext cx="2708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Aggregators</a:t>
            </a:r>
          </a:p>
        </p:txBody>
      </p:sp>
      <p:pic>
        <p:nvPicPr>
          <p:cNvPr id="12296" name="Picture 8" descr="https://media.licdn.com/mpr/mpr/shrink_200_200/AAEAAQAAAAAAAAXDAAAAJGRlZjkyYjg0LTY3NjEtNDU0Ni1hYTU0LWZhOTRjOWI2NjNkO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057" y="2729931"/>
            <a:ext cx="1451552" cy="145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s://res.cloudinary.com/crunchbase-production/image/upload/v1451471500/xff2fgkmfphfcmmphye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344" y="3812667"/>
            <a:ext cx="1844080" cy="36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601660" y="4984460"/>
            <a:ext cx="2708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Partnerships / Affiliate</a:t>
            </a:r>
          </a:p>
        </p:txBody>
      </p:sp>
    </p:spTree>
    <p:extLst>
      <p:ext uri="{BB962C8B-B14F-4D97-AF65-F5344CB8AC3E}">
        <p14:creationId xmlns:p14="http://schemas.microsoft.com/office/powerpoint/2010/main" val="346587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6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797" y="205946"/>
            <a:ext cx="11269362" cy="644198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utoShape 2" descr="Image result for online travel agent"/>
          <p:cNvSpPr>
            <a:spLocks noChangeAspect="1" noChangeArrowheads="1"/>
          </p:cNvSpPr>
          <p:nvPr/>
        </p:nvSpPr>
        <p:spPr bwMode="auto">
          <a:xfrm>
            <a:off x="656736" y="-285140"/>
            <a:ext cx="2939317" cy="293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online travel ag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52130" y="1358038"/>
            <a:ext cx="7826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are many ways to </a:t>
            </a:r>
            <a:r>
              <a:rPr lang="en-US" sz="2400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connect</a:t>
            </a: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to content and services…</a:t>
            </a:r>
          </a:p>
        </p:txBody>
      </p:sp>
      <p:pic>
        <p:nvPicPr>
          <p:cNvPr id="13314" name="Picture 2" descr="https://www.docker.com/sites/default/files/amadeus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622" y="2496376"/>
            <a:ext cx="1735577" cy="23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126394" y="3364127"/>
            <a:ext cx="2708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Amadeus web services</a:t>
            </a:r>
          </a:p>
          <a:p>
            <a:pPr algn="ctr"/>
            <a:r>
              <a:rPr lang="en-US" sz="1400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(Proprietary)</a:t>
            </a:r>
          </a:p>
        </p:txBody>
      </p:sp>
      <p:pic>
        <p:nvPicPr>
          <p:cNvPr id="13316" name="Picture 4" descr="http://photos.prnewswire.com/prnfull/20131216/DA33636LOGO-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183" y="2377777"/>
            <a:ext cx="1443278" cy="35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609806" y="3364127"/>
            <a:ext cx="2708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Sabre SOAP API and REST API</a:t>
            </a:r>
          </a:p>
          <a:p>
            <a:pPr algn="ctr"/>
            <a:r>
              <a:rPr lang="en-US" sz="1400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(Based upon OTA standard)</a:t>
            </a:r>
          </a:p>
        </p:txBody>
      </p:sp>
      <p:pic>
        <p:nvPicPr>
          <p:cNvPr id="13320" name="Picture 8" descr="http://www.etbtravelnews.global/wp-content/uploads/2015/11/travelport-logo-300x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235" y="2262214"/>
            <a:ext cx="1395145" cy="93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940791" y="3359040"/>
            <a:ext cx="2708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Travelport</a:t>
            </a:r>
            <a:r>
              <a:rPr lang="en-US" sz="1400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Universal API</a:t>
            </a:r>
          </a:p>
          <a:p>
            <a:pPr algn="ctr"/>
            <a:r>
              <a:rPr lang="en-US" sz="1400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(Proprietary)</a:t>
            </a:r>
          </a:p>
        </p:txBody>
      </p:sp>
      <p:pic>
        <p:nvPicPr>
          <p:cNvPr id="13322" name="Picture 10" descr="https://pbs.twimg.com/profile_images/370591342/logoFarelogi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879" y="4198611"/>
            <a:ext cx="1491059" cy="149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126394" y="5383972"/>
            <a:ext cx="2708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Airline Direct Connects</a:t>
            </a:r>
          </a:p>
          <a:p>
            <a:pPr algn="ctr"/>
            <a:r>
              <a:rPr lang="en-US" sz="1400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(NDC standard)</a:t>
            </a:r>
          </a:p>
        </p:txBody>
      </p:sp>
      <p:pic>
        <p:nvPicPr>
          <p:cNvPr id="28" name="Picture 6" descr="https://www.travelfusion.com/assets/img/Travelfusion-Logo-320x77.png?14895843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454" y="4523034"/>
            <a:ext cx="1848716" cy="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557796" y="5390262"/>
            <a:ext cx="2708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Travelfusion</a:t>
            </a:r>
            <a:r>
              <a:rPr lang="en-US" sz="1400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XML API</a:t>
            </a:r>
          </a:p>
          <a:p>
            <a:pPr algn="ctr"/>
            <a:r>
              <a:rPr lang="en-US" sz="1400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(Proprietary)</a:t>
            </a:r>
          </a:p>
        </p:txBody>
      </p:sp>
      <p:pic>
        <p:nvPicPr>
          <p:cNvPr id="31" name="Picture 8" descr="https://media.licdn.com/mpr/mpr/shrink_200_200/AAEAAQAAAAAAAAXDAAAAJGRlZjkyYjg0LTY3NjEtNDU0Ni1hYTU0LWZhOTRjOWI2NjNkO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859" y="4221518"/>
            <a:ext cx="1097894" cy="109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https://res.cloudinary.com/crunchbase-production/image/upload/v1451471500/xff2fgkmfphfcmmphye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034" y="5000932"/>
            <a:ext cx="1394786" cy="27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6940791" y="5421597"/>
            <a:ext cx="2708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Various APIs</a:t>
            </a:r>
          </a:p>
          <a:p>
            <a:pPr algn="ctr"/>
            <a:r>
              <a:rPr lang="en-US" sz="1400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(Proprietary)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24279" y="276248"/>
            <a:ext cx="1861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Content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08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/>
      <p:bldP spid="20" grpId="0"/>
      <p:bldP spid="25" grpId="0"/>
      <p:bldP spid="27" grpId="0"/>
      <p:bldP spid="30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Prices / Fares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797" y="205946"/>
            <a:ext cx="11269362" cy="644198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utoShape 2" descr="Image result for online travel agent"/>
          <p:cNvSpPr>
            <a:spLocks noChangeAspect="1" noChangeArrowheads="1"/>
          </p:cNvSpPr>
          <p:nvPr/>
        </p:nvSpPr>
        <p:spPr bwMode="auto">
          <a:xfrm>
            <a:off x="656736" y="-285140"/>
            <a:ext cx="2939317" cy="293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online travel ag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072312" y="323083"/>
            <a:ext cx="1406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Prices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9840" y="1440494"/>
            <a:ext cx="107038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Fares are distributed to the GDS’s (and others) via a company called: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ATPCO published both initial fares, and subsequent fare changes from the airlines.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GDS’s typical load ATPCO data multiple times a day.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6" name="Picture 2" descr="http://atpco.net/sites/default/files/ATPCOlogo_405x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15" y="2312575"/>
            <a:ext cx="2868978" cy="94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590994" y="3254734"/>
            <a:ext cx="2368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( Airline Tariff Publishing Company )</a:t>
            </a:r>
            <a:endParaRPr lang="en-US" sz="12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252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797" y="205946"/>
            <a:ext cx="11269362" cy="644198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utoShape 2" descr="Image result for online travel agent"/>
          <p:cNvSpPr>
            <a:spLocks noChangeAspect="1" noChangeArrowheads="1"/>
          </p:cNvSpPr>
          <p:nvPr/>
        </p:nvSpPr>
        <p:spPr bwMode="auto">
          <a:xfrm>
            <a:off x="656736" y="-285140"/>
            <a:ext cx="2939317" cy="293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online travel ag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6618" y="1444181"/>
            <a:ext cx="105571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Fare Types: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Published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the most common fare, visible to all customers.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Private Fare (CAT 15):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private fare, visible to specified customers only (typically by IATA or office id).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Fare By Rule (CAT 25):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private fare that calculates a discount off another fare.</a:t>
            </a:r>
            <a:endParaRPr lang="en-US" sz="24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Negotiated Fare (CAT 35):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private fare that allow markup.</a:t>
            </a:r>
          </a:p>
          <a:p>
            <a:endParaRPr lang="en-US" sz="24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312" y="323083"/>
            <a:ext cx="1406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Prices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18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797" y="205946"/>
            <a:ext cx="11269362" cy="644198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utoShape 2" descr="Image result for online travel agent"/>
          <p:cNvSpPr>
            <a:spLocks noChangeAspect="1" noChangeArrowheads="1"/>
          </p:cNvSpPr>
          <p:nvPr/>
        </p:nvSpPr>
        <p:spPr bwMode="auto">
          <a:xfrm>
            <a:off x="656736" y="-285140"/>
            <a:ext cx="2939317" cy="293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online travel ag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6618" y="1444181"/>
            <a:ext cx="50137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Fares are typically determined well before operation.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Fares can be O/D based or segment based.</a:t>
            </a: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Each O/D may have 50+ fares associated.</a:t>
            </a:r>
          </a:p>
          <a:p>
            <a:endParaRPr lang="en-US" sz="24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478" y="1494564"/>
            <a:ext cx="5408526" cy="38647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72312" y="323083"/>
            <a:ext cx="1406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Prices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49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797" y="205946"/>
            <a:ext cx="11269362" cy="644198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utoShape 2" descr="Image result for online travel agent"/>
          <p:cNvSpPr>
            <a:spLocks noChangeAspect="1" noChangeArrowheads="1"/>
          </p:cNvSpPr>
          <p:nvPr/>
        </p:nvSpPr>
        <p:spPr bwMode="auto">
          <a:xfrm>
            <a:off x="656736" y="-285140"/>
            <a:ext cx="2939317" cy="293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online travel ag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6618" y="1444181"/>
            <a:ext cx="10557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do you find the low price?</a:t>
            </a:r>
          </a:p>
        </p:txBody>
      </p:sp>
      <p:pic>
        <p:nvPicPr>
          <p:cNvPr id="14338" name="Picture 2" descr="https://fthmb.tqn.com/JypMUbYIsqFT9ApMn7EYylmJBWU=/768x0/filters:no_upscale()/about/result-3-578e8c6c5f9b584d203ecd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714" y="2396932"/>
            <a:ext cx="2698461" cy="179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.ytimg.com/vi/y4ThNFZsNKs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238" y="1077599"/>
            <a:ext cx="4447620" cy="333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655" y="3583710"/>
            <a:ext cx="4106799" cy="29345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69833" y="4413315"/>
            <a:ext cx="3284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In the “old days”, an agent would utilize the fare display and availability display to find the lowest prices.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438565" y="2974457"/>
            <a:ext cx="1136072" cy="1342523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72312" y="323083"/>
            <a:ext cx="1406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Prices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81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797" y="205946"/>
            <a:ext cx="11269362" cy="644198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utoShape 2" descr="Image result for online travel agent"/>
          <p:cNvSpPr>
            <a:spLocks noChangeAspect="1" noChangeArrowheads="1"/>
          </p:cNvSpPr>
          <p:nvPr/>
        </p:nvSpPr>
        <p:spPr bwMode="auto">
          <a:xfrm>
            <a:off x="656736" y="-285140"/>
            <a:ext cx="2939317" cy="293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online travel ag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6618" y="1444181"/>
            <a:ext cx="10557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Today, GDS APIs, direct connects, and aggregators offer shopping engines which evaluate schedule, fare and availability together.</a:t>
            </a:r>
          </a:p>
        </p:txBody>
      </p:sp>
      <p:pic>
        <p:nvPicPr>
          <p:cNvPr id="12" name="Picture 2" descr="https://www.docker.com/sites/default/files/amadeus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527" y="3029241"/>
            <a:ext cx="1735577" cy="23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00788" y="3587301"/>
            <a:ext cx="3284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Master </a:t>
            </a:r>
            <a:r>
              <a:rPr lang="en-US" b="1" i="1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Pricer</a:t>
            </a:r>
            <a:endParaRPr lang="en-US" b="1" i="1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US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Extreme Search</a:t>
            </a:r>
          </a:p>
          <a:p>
            <a:pPr algn="ctr"/>
            <a:r>
              <a:rPr lang="en-US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Meta </a:t>
            </a:r>
            <a:r>
              <a:rPr lang="en-US" b="1" i="1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Pricer</a:t>
            </a:r>
            <a:endParaRPr lang="en-US" b="1" i="1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n-US" b="1" i="1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4" name="Picture 4" descr="http://photos.prnewswire.com/prnfull/20131216/DA33636LOGO-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095" y="2969941"/>
            <a:ext cx="1443278" cy="35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536549" y="3587300"/>
            <a:ext cx="3284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Bargain Finder Max</a:t>
            </a:r>
          </a:p>
          <a:p>
            <a:pPr algn="ctr"/>
            <a:endParaRPr lang="en-US" b="1" i="1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6" name="Picture 8" descr="http://www.etbtravelnews.global/wp-content/uploads/2015/11/travelport-logo-300x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062" y="2680223"/>
            <a:ext cx="1395145" cy="93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636449" y="3587300"/>
            <a:ext cx="3284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Power Shopper</a:t>
            </a:r>
          </a:p>
          <a:p>
            <a:pPr algn="ctr"/>
            <a:endParaRPr lang="en-US" b="1" i="1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8" name="Picture 4" descr="http://www.iata.org/PublishingImages/ndc-330-2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224" y="2828446"/>
            <a:ext cx="1045521" cy="63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578799" y="3593836"/>
            <a:ext cx="3284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NDC Flight Offer</a:t>
            </a:r>
          </a:p>
          <a:p>
            <a:pPr algn="ctr"/>
            <a:endParaRPr lang="en-US" b="1" i="1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8434" name="Picture 2" descr="http://6.470.scripts.mit.edu/2010/images/logos/it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68" y="4762845"/>
            <a:ext cx="1010893" cy="71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962479" y="5608803"/>
            <a:ext cx="3284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QPX</a:t>
            </a:r>
          </a:p>
          <a:p>
            <a:pPr algn="ctr"/>
            <a:endParaRPr lang="en-US" b="1" i="1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8436" name="Picture 4" descr="http://www.travelandtourworld.com/wp-content/uploads/2015/12/Vayant_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01" y="4907589"/>
            <a:ext cx="2837007" cy="43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528125" y="5615339"/>
            <a:ext cx="3284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One Search</a:t>
            </a:r>
          </a:p>
          <a:p>
            <a:pPr algn="ctr"/>
            <a:endParaRPr lang="en-US" b="1" i="1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72312" y="323083"/>
            <a:ext cx="1406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Prices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80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797" y="205946"/>
            <a:ext cx="11269362" cy="644198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utoShape 2" descr="Image result for online travel agent"/>
          <p:cNvSpPr>
            <a:spLocks noChangeAspect="1" noChangeArrowheads="1"/>
          </p:cNvSpPr>
          <p:nvPr/>
        </p:nvSpPr>
        <p:spPr bwMode="auto">
          <a:xfrm>
            <a:off x="656736" y="-285140"/>
            <a:ext cx="2939317" cy="293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online travel ag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6618" y="1444181"/>
            <a:ext cx="105571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Do GDS/external shopping engines return private and </a:t>
            </a:r>
            <a:r>
              <a:rPr lang="en-US" sz="2400" b="1" dirty="0" err="1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nego</a:t>
            </a:r>
            <a:r>
              <a:rPr lang="en-US" sz="2400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fares?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Yes, with an important caveat.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All engines will return the private / </a:t>
            </a:r>
            <a:r>
              <a:rPr lang="en-US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nego</a:t>
            </a: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fares filed via ATPCO, or loaded using a private fare tool associated with the engine.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However… they may not have the final markup applied.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2312" y="323083"/>
            <a:ext cx="1406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Prices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73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797" y="205946"/>
            <a:ext cx="11269362" cy="644198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utoShape 2" descr="Image result for online travel agent"/>
          <p:cNvSpPr>
            <a:spLocks noChangeAspect="1" noChangeArrowheads="1"/>
          </p:cNvSpPr>
          <p:nvPr/>
        </p:nvSpPr>
        <p:spPr bwMode="auto">
          <a:xfrm>
            <a:off x="656736" y="-285140"/>
            <a:ext cx="2939317" cy="293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online travel ag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6618" y="1444181"/>
            <a:ext cx="10557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Typical OTA Shopping Flow</a:t>
            </a:r>
          </a:p>
        </p:txBody>
      </p:sp>
      <p:pic>
        <p:nvPicPr>
          <p:cNvPr id="40962" name="Picture 2" descr="http://webstuffguy.com/images/atlanta%20website%20design-webstuffguy.png?crc=39726195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06" y="3140040"/>
            <a:ext cx="1243066" cy="75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9300" y="4004729"/>
            <a:ext cx="1881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Your Booking</a:t>
            </a:r>
          </a:p>
          <a:p>
            <a:pPr algn="ctr"/>
            <a:r>
              <a:rPr lang="en-US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System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26533" y="2958479"/>
            <a:ext cx="2184017" cy="150810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Shop Pre-processor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Determine number of shops to issue, to whom and shop parameters</a:t>
            </a:r>
          </a:p>
        </p:txBody>
      </p:sp>
      <p:pic>
        <p:nvPicPr>
          <p:cNvPr id="10" name="Picture 2" descr="https://www.docker.com/sites/default/files/amadeus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102" y="2781859"/>
            <a:ext cx="1073661" cy="14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photos.prnewswire.com/prnfull/20131216/DA33636LOGO-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2" y="3203448"/>
            <a:ext cx="892839" cy="21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www.etbtravelnews.global/wp-content/uploads/2015/11/travelport-logo-300x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178" y="3582894"/>
            <a:ext cx="863063" cy="57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589247" y="2958479"/>
            <a:ext cx="2184017" cy="150810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Pricing Engine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Apply Markups to CAT35s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Calculate commissions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29057" y="2958479"/>
            <a:ext cx="2184017" cy="150810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Post Processor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Filter unwanted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Sort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229698" y="3344108"/>
            <a:ext cx="230909" cy="729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826899" y="3339944"/>
            <a:ext cx="230909" cy="729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6302551" y="3339943"/>
            <a:ext cx="230909" cy="729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8829051" y="3334620"/>
            <a:ext cx="230909" cy="729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072312" y="323083"/>
            <a:ext cx="1406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Prices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3" name="Picture 4" descr="http://www.iata.org/PublishingImages/ndc-330-2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040" y="4322057"/>
            <a:ext cx="598981" cy="36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36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3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What are we going to talk about?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it takes to be a travel agency ( in </a:t>
            </a:r>
            <a:r>
              <a:rPr lang="en-US" dirty="0" smtClean="0"/>
              <a:t>California 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All the systems used to sell air tickets</a:t>
            </a:r>
          </a:p>
          <a:p>
            <a:endParaRPr lang="en-US" dirty="0" smtClean="0"/>
          </a:p>
          <a:p>
            <a:r>
              <a:rPr lang="en-US" dirty="0" smtClean="0"/>
              <a:t>Focus on the agency and what systems/integrations are necessary</a:t>
            </a:r>
          </a:p>
          <a:p>
            <a:endParaRPr lang="en-US" dirty="0" smtClean="0"/>
          </a:p>
          <a:p>
            <a:r>
              <a:rPr lang="en-US" dirty="0" smtClean="0"/>
              <a:t>Define a lot of acronyms such as: ATPCO, ARC, IATA, SSIM, CAT35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Answer your questions!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29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797" y="205946"/>
            <a:ext cx="11269362" cy="644198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utoShape 2" descr="Image result for online travel agent"/>
          <p:cNvSpPr>
            <a:spLocks noChangeAspect="1" noChangeArrowheads="1"/>
          </p:cNvSpPr>
          <p:nvPr/>
        </p:nvSpPr>
        <p:spPr bwMode="auto">
          <a:xfrm>
            <a:off x="656736" y="-285140"/>
            <a:ext cx="2939317" cy="293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online travel ag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6618" y="1444181"/>
            <a:ext cx="105571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Important things to consider when choosing a shopping engine: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options does the engine return?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fast is the shopping engine?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good is the shopping engine’s availability quality?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Does the GDS have last seat availability agreements on the carriers you most book?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Does the shopping engine have a good </a:t>
            </a:r>
            <a:r>
              <a:rPr lang="en-US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bookability</a:t>
            </a: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ratio?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Does the shopping engine correct itself after booking failures?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Does the shopping engine have advanced features such as calendar search?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Does the shopping engine support fare families and fare bundling?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 the shopping tool help you with private fare management and pricing?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is the cost of the shopping engine?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Are there look to book ratios involved?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4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312" y="323083"/>
            <a:ext cx="1406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Prices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50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3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797" y="205946"/>
            <a:ext cx="11269362" cy="644198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utoShape 2" descr="Image result for online travel agent"/>
          <p:cNvSpPr>
            <a:spLocks noChangeAspect="1" noChangeArrowheads="1"/>
          </p:cNvSpPr>
          <p:nvPr/>
        </p:nvSpPr>
        <p:spPr bwMode="auto">
          <a:xfrm>
            <a:off x="656736" y="-285140"/>
            <a:ext cx="2939317" cy="293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online travel ag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821057" y="331943"/>
            <a:ext cx="1925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Booking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6618" y="1444181"/>
            <a:ext cx="10557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Once you find the flights you like, you need to book...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6618" y="2166099"/>
            <a:ext cx="4839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“</a:t>
            </a:r>
            <a:r>
              <a:rPr lang="en-US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Bookability</a:t>
            </a: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” of an itinerary is based upon segment / OD availability and airline availability quality</a:t>
            </a:r>
          </a:p>
        </p:txBody>
      </p:sp>
      <p:pic>
        <p:nvPicPr>
          <p:cNvPr id="24" name="Picture 2" descr="https://i.ytimg.com/vi/y4ThNFZsNKs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177" y="2396932"/>
            <a:ext cx="5454663" cy="409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447380" y="4873917"/>
            <a:ext cx="3303661" cy="73866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 letter represents the “fare category”,</a:t>
            </a:r>
          </a:p>
          <a:p>
            <a:r>
              <a:rPr lang="en-US" sz="1400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</a:t>
            </a:r>
            <a:r>
              <a:rPr lang="en-US" sz="1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ypically related to the first letter of the</a:t>
            </a:r>
          </a:p>
          <a:p>
            <a:r>
              <a:rPr lang="en-US" sz="1400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</a:t>
            </a:r>
            <a:r>
              <a:rPr lang="en-US" sz="1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are.</a:t>
            </a:r>
            <a:endParaRPr lang="en-US" sz="1400" dirty="0">
              <a:solidFill>
                <a:srgbClr val="C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98571" y="4873917"/>
            <a:ext cx="2928815" cy="95410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 number represents “numeric”</a:t>
            </a:r>
          </a:p>
          <a:p>
            <a:r>
              <a:rPr lang="en-US" sz="1400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</a:t>
            </a:r>
            <a:r>
              <a:rPr lang="en-US" sz="1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vailability (the number of seats</a:t>
            </a:r>
          </a:p>
          <a:p>
            <a:r>
              <a:rPr lang="en-US" sz="1400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</a:t>
            </a:r>
            <a:r>
              <a:rPr lang="en-US" sz="1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emaining).  Although typically 7 or</a:t>
            </a:r>
          </a:p>
          <a:p>
            <a:r>
              <a:rPr lang="en-US" sz="1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9 means many available.</a:t>
            </a:r>
            <a:endParaRPr lang="en-US" sz="1400" dirty="0">
              <a:solidFill>
                <a:srgbClr val="C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7670709" y="4218064"/>
            <a:ext cx="2337629" cy="64635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363227" y="4218064"/>
            <a:ext cx="1140426" cy="64635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80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797" y="205946"/>
            <a:ext cx="11269362" cy="644198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utoShape 2" descr="Image result for online travel agent"/>
          <p:cNvSpPr>
            <a:spLocks noChangeAspect="1" noChangeArrowheads="1"/>
          </p:cNvSpPr>
          <p:nvPr/>
        </p:nvSpPr>
        <p:spPr bwMode="auto">
          <a:xfrm>
            <a:off x="656736" y="-285140"/>
            <a:ext cx="2939317" cy="293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online travel ag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45836" y="1440494"/>
            <a:ext cx="103839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sell an O/D at a particular fare, there has to be availability in the particular fare category for all legs involved…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Selling from one fare category can also reduce inventory in other categories (nested Yield Management).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Availability is CONSTANTLY changing…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airline has the “master” availability.  GDS’s utilize AVS/NAVS and “seamless availability” messaging to constantly retrieve up to date availability.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21057" y="331943"/>
            <a:ext cx="1925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Booking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61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797" y="205946"/>
            <a:ext cx="11269362" cy="644198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utoShape 2" descr="Image result for online travel agent"/>
          <p:cNvSpPr>
            <a:spLocks noChangeAspect="1" noChangeArrowheads="1"/>
          </p:cNvSpPr>
          <p:nvPr/>
        </p:nvSpPr>
        <p:spPr bwMode="auto">
          <a:xfrm>
            <a:off x="656736" y="-285140"/>
            <a:ext cx="2939317" cy="293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online travel ag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45836" y="1440494"/>
            <a:ext cx="10383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Once an itinerary is booked (in the GDS) a few things happen…</a:t>
            </a:r>
          </a:p>
        </p:txBody>
      </p:sp>
      <p:pic>
        <p:nvPicPr>
          <p:cNvPr id="19460" name="Picture 4" descr="https://www.amadeusproductsblog.co.uk/wp-content/uploads/2013/07/Sup-Doc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403" y="3284574"/>
            <a:ext cx="527685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ine Callout 1 1"/>
          <p:cNvSpPr/>
          <p:nvPr/>
        </p:nvSpPr>
        <p:spPr>
          <a:xfrm>
            <a:off x="8266550" y="2575602"/>
            <a:ext cx="2068946" cy="537050"/>
          </a:xfrm>
          <a:prstGeom prst="borderCallout1">
            <a:avLst>
              <a:gd name="adj1" fmla="val 18750"/>
              <a:gd name="adj2" fmla="val -8333"/>
              <a:gd name="adj3" fmla="val 165256"/>
              <a:gd name="adj4" fmla="val -37894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A GDS PNR is created</a:t>
            </a:r>
            <a:endParaRPr lang="en-US" sz="1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8557496" y="4907331"/>
            <a:ext cx="2068946" cy="537050"/>
          </a:xfrm>
          <a:prstGeom prst="borderCallout1">
            <a:avLst>
              <a:gd name="adj1" fmla="val 18750"/>
              <a:gd name="adj2" fmla="val -8333"/>
              <a:gd name="adj3" fmla="val -139155"/>
              <a:gd name="adj4" fmla="val -45037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Airline Locators are</a:t>
            </a:r>
          </a:p>
          <a:p>
            <a:pPr algn="ctr"/>
            <a:r>
              <a:rPr lang="en-US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returned</a:t>
            </a:r>
            <a:endParaRPr lang="en-US" sz="1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Line Callout 1 10"/>
          <p:cNvSpPr/>
          <p:nvPr/>
        </p:nvSpPr>
        <p:spPr>
          <a:xfrm flipH="1">
            <a:off x="744905" y="5115364"/>
            <a:ext cx="1970390" cy="537050"/>
          </a:xfrm>
          <a:prstGeom prst="borderCallout1">
            <a:avLst>
              <a:gd name="adj1" fmla="val 18750"/>
              <a:gd name="adj2" fmla="val -8333"/>
              <a:gd name="adj3" fmla="val -137435"/>
              <a:gd name="adj4" fmla="val -30863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The fare is stored in the PNR</a:t>
            </a:r>
            <a:endParaRPr lang="en-US" sz="1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Line Callout 1 13"/>
          <p:cNvSpPr/>
          <p:nvPr/>
        </p:nvSpPr>
        <p:spPr>
          <a:xfrm flipH="1">
            <a:off x="1118013" y="2431270"/>
            <a:ext cx="1970390" cy="921530"/>
          </a:xfrm>
          <a:prstGeom prst="borderCallout1">
            <a:avLst>
              <a:gd name="adj1" fmla="val 18750"/>
              <a:gd name="adj2" fmla="val -8333"/>
              <a:gd name="adj3" fmla="val 152750"/>
              <a:gd name="adj4" fmla="val -107271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Flight legs are confirmed and airline inventory decremented</a:t>
            </a:r>
            <a:endParaRPr lang="en-US" sz="1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95784" y="5861919"/>
            <a:ext cx="4987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But… this is not ready to fly yet!</a:t>
            </a:r>
          </a:p>
          <a:p>
            <a:pPr algn="ctr"/>
            <a:r>
              <a:rPr lang="en-US" b="1" i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We will get back to that later…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21057" y="331943"/>
            <a:ext cx="1925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Booking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41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4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4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797" y="205946"/>
            <a:ext cx="11269362" cy="644198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utoShape 2" descr="Image result for online travel agent"/>
          <p:cNvSpPr>
            <a:spLocks noChangeAspect="1" noChangeArrowheads="1"/>
          </p:cNvSpPr>
          <p:nvPr/>
        </p:nvSpPr>
        <p:spPr bwMode="auto">
          <a:xfrm>
            <a:off x="656736" y="-285140"/>
            <a:ext cx="2939317" cy="293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online travel ag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776770" y="303077"/>
            <a:ext cx="2005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Payment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51927" y="1440494"/>
            <a:ext cx="66778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GDS’s and direct connects utilize the Airline Reporting Corporation (ARC) to help process and reconcile payments.</a:t>
            </a:r>
          </a:p>
          <a:p>
            <a:endParaRPr lang="en-US" sz="2400" b="1" dirty="0">
              <a:solidFill>
                <a:srgbClr val="C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GDS/ARC Supports two payment options: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C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Credit / Debit Card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Cash / Check</a:t>
            </a:r>
          </a:p>
        </p:txBody>
      </p:sp>
      <p:pic>
        <p:nvPicPr>
          <p:cNvPr id="12" name="Picture 12" descr="Image result for airline reporting corpor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123" y="2139753"/>
            <a:ext cx="2281478" cy="90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89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797" y="205946"/>
            <a:ext cx="11269362" cy="644198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utoShape 2" descr="Image result for online travel agent"/>
          <p:cNvSpPr>
            <a:spLocks noChangeAspect="1" noChangeArrowheads="1"/>
          </p:cNvSpPr>
          <p:nvPr/>
        </p:nvSpPr>
        <p:spPr bwMode="auto">
          <a:xfrm>
            <a:off x="656736" y="-285140"/>
            <a:ext cx="2939317" cy="293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online travel ag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51927" y="1440494"/>
            <a:ext cx="66778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Credit / Debit Card: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C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card is directly passed through the GDS to the airline.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airline is the merchant of record.</a:t>
            </a:r>
          </a:p>
        </p:txBody>
      </p:sp>
      <p:pic>
        <p:nvPicPr>
          <p:cNvPr id="12" name="Picture 12" descr="Image result for airline reporting corpor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123" y="2139753"/>
            <a:ext cx="2281478" cy="90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76770" y="303077"/>
            <a:ext cx="2005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Payment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39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797" y="205946"/>
            <a:ext cx="11269362" cy="644198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utoShape 2" descr="Image result for online travel agent"/>
          <p:cNvSpPr>
            <a:spLocks noChangeAspect="1" noChangeArrowheads="1"/>
          </p:cNvSpPr>
          <p:nvPr/>
        </p:nvSpPr>
        <p:spPr bwMode="auto">
          <a:xfrm>
            <a:off x="656736" y="-285140"/>
            <a:ext cx="2939317" cy="293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online travel ag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51927" y="1440494"/>
            <a:ext cx="66778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Cash / Check: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C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airline is paid via “cash” from the agency.  The form of payment from the customer could be anything…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airline is paid during the ARC weekly reconciliation.  Funds are debited directly from the agency bank account.</a:t>
            </a:r>
          </a:p>
        </p:txBody>
      </p:sp>
      <p:pic>
        <p:nvPicPr>
          <p:cNvPr id="12" name="Picture 12" descr="Image result for airline reporting corpor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123" y="2139753"/>
            <a:ext cx="2281478" cy="90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76770" y="303077"/>
            <a:ext cx="2005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Payment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81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797" y="205946"/>
            <a:ext cx="11269362" cy="644198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utoShape 2" descr="Image result for online travel agent"/>
          <p:cNvSpPr>
            <a:spLocks noChangeAspect="1" noChangeArrowheads="1"/>
          </p:cNvSpPr>
          <p:nvPr/>
        </p:nvSpPr>
        <p:spPr bwMode="auto">
          <a:xfrm>
            <a:off x="656736" y="-285140"/>
            <a:ext cx="2939317" cy="293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online travel ag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6618" y="1444181"/>
            <a:ext cx="10557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There are many scenarios where the agency wants to collect directly from the customer and report the sale as CASH to ARC.</a:t>
            </a:r>
          </a:p>
        </p:txBody>
      </p:sp>
      <p:pic>
        <p:nvPicPr>
          <p:cNvPr id="22530" name="Picture 2" descr="https://www.invoiceninja.com/wp-content/uploads/2015/12/PayP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151" y="4944054"/>
            <a:ext cx="1877231" cy="93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679" y="3663963"/>
            <a:ext cx="1120229" cy="112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s://icepay.com/wp-content/uploads/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64" y="3720060"/>
            <a:ext cx="1008037" cy="100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71797" y="2862539"/>
            <a:ext cx="4987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Alternative Payment Methods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10382" y="2862539"/>
            <a:ext cx="4987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Packaging / Bundling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52328" y="2862539"/>
            <a:ext cx="3617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Fare Rules / Restrictions</a:t>
            </a:r>
          </a:p>
        </p:txBody>
      </p:sp>
      <p:pic>
        <p:nvPicPr>
          <p:cNvPr id="22536" name="Picture 8" descr="http://www.pnaiafrica.org/wp-content/uploads/2016/11/air-road-hotel-reserva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080" y="4012625"/>
            <a:ext cx="2338243" cy="71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http://onemileatatime.boardingarea.com/wp-content/uploads/2014/11/Fare-Rul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219" y="3513413"/>
            <a:ext cx="2843453" cy="214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776770" y="303077"/>
            <a:ext cx="2005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Payment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06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Don’t worry!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download this entire presentation at: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1" y="3138854"/>
            <a:ext cx="5020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http://www.niejadlik.com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29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797" y="205946"/>
            <a:ext cx="11269362" cy="644198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utoShape 2" descr="Image result for online travel agent"/>
          <p:cNvSpPr>
            <a:spLocks noChangeAspect="1" noChangeArrowheads="1"/>
          </p:cNvSpPr>
          <p:nvPr/>
        </p:nvSpPr>
        <p:spPr bwMode="auto">
          <a:xfrm>
            <a:off x="656736" y="-285140"/>
            <a:ext cx="2939317" cy="293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online travel ag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6618" y="1444181"/>
            <a:ext cx="10557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Most agencies have at least one payment gateway in addition to sending credit cards directly to the airlines.</a:t>
            </a:r>
          </a:p>
        </p:txBody>
      </p:sp>
      <p:pic>
        <p:nvPicPr>
          <p:cNvPr id="26626" name="Picture 2" descr="https://upload.wikimedia.org/wikipedia/en/a/a9/New_First_Data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916" y="2415694"/>
            <a:ext cx="2412134" cy="135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http://www.worldpay.com/sites/default/files/styles/img_563x365/public/Worldpay-press-release-logo.png?itok=KYCjCPb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07" y="3638380"/>
            <a:ext cx="2061152" cy="133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www.invoiceninja.com/wp-content/uploads/2015/12/PayP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220" y="2622471"/>
            <a:ext cx="1877231" cy="93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https://upload.wikimedia.org/wikipedia/commons/thumb/2/2a/Ingenicogroup_logo14.svg/1200px-Ingenicogroup_logo14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559" y="3866915"/>
            <a:ext cx="1690767" cy="87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66618" y="5223868"/>
            <a:ext cx="10557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 warning:  Most card processors / gateways consider travel HIGH RISK!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76770" y="303077"/>
            <a:ext cx="2005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Payment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80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Fraud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9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797" y="205946"/>
            <a:ext cx="11269362" cy="644198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utoShape 2" descr="Image result for online travel agent"/>
          <p:cNvSpPr>
            <a:spLocks noChangeAspect="1" noChangeArrowheads="1"/>
          </p:cNvSpPr>
          <p:nvPr/>
        </p:nvSpPr>
        <p:spPr bwMode="auto">
          <a:xfrm>
            <a:off x="656736" y="-285140"/>
            <a:ext cx="2939317" cy="293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online travel ag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317828" y="321549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Fraud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7650" name="Picture 2" descr="http://tollshield.com/sites/mynetfonetollshield/media/1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191" y="2645353"/>
            <a:ext cx="2481223" cy="248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451927" y="1440494"/>
            <a:ext cx="66778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Do not forget a fraud detection system!!!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one is included in your payment processor, it may not be enough.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Credit cards passed through to the airline via ARC have </a:t>
            </a:r>
            <a:r>
              <a:rPr lang="en-US" sz="2400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VERY LITTLE </a:t>
            </a: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fraud detection.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are responsible for ALL fraud on credit cards sent to the airline directly via ARC.</a:t>
            </a:r>
          </a:p>
        </p:txBody>
      </p:sp>
      <p:pic>
        <p:nvPicPr>
          <p:cNvPr id="27652" name="Picture 4" descr="https://image.flaticon.com/icons/png/128/59/599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262" y="206248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2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797" y="205946"/>
            <a:ext cx="11269362" cy="644198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utoShape 2" descr="Image result for online travel agent"/>
          <p:cNvSpPr>
            <a:spLocks noChangeAspect="1" noChangeArrowheads="1"/>
          </p:cNvSpPr>
          <p:nvPr/>
        </p:nvSpPr>
        <p:spPr bwMode="auto">
          <a:xfrm>
            <a:off x="656736" y="-285140"/>
            <a:ext cx="2939317" cy="293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online travel ag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0" name="Picture 2" descr="http://tollshield.com/sites/mynetfonetollshield/media/1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530" y="834394"/>
            <a:ext cx="1219573" cy="121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s://image.flaticon.com/icons/png/128/59/599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273" y="454726"/>
            <a:ext cx="599262" cy="59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6618" y="1444181"/>
            <a:ext cx="10557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Typical fraud routines run on travel transactions: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2695" y="2469521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Blacklists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2695" y="3101280"/>
            <a:ext cx="1891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Fraud Cookies / </a:t>
            </a:r>
          </a:p>
          <a:p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Machine Id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2695" y="4010038"/>
            <a:ext cx="1377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Transaction</a:t>
            </a:r>
          </a:p>
          <a:p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Velocity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97442" y="5073621"/>
            <a:ext cx="2167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Airport / Country /</a:t>
            </a:r>
          </a:p>
          <a:p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Region Risk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68395" y="2474838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O/D Risk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8395" y="3055113"/>
            <a:ext cx="1032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Geo-IP</a:t>
            </a:r>
          </a:p>
          <a:p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Analysis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68395" y="4010038"/>
            <a:ext cx="12461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Address –</a:t>
            </a:r>
          </a:p>
          <a:p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Departure</a:t>
            </a:r>
          </a:p>
          <a:p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Analysis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75450" y="5068034"/>
            <a:ext cx="1150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3Dsecure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22623" y="2478361"/>
            <a:ext cx="17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Name Analysis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22623" y="3097360"/>
            <a:ext cx="2630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External Provider</a:t>
            </a:r>
          </a:p>
          <a:p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Scoring (e.g. </a:t>
            </a:r>
            <a:r>
              <a:rPr lang="en-US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MaxMind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)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22623" y="4010038"/>
            <a:ext cx="1387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AVS / CVV2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22623" y="5068033"/>
            <a:ext cx="1351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Card Tester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17828" y="321549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Fraud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6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797" y="205946"/>
            <a:ext cx="11269362" cy="644198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utoShape 2" descr="Image result for online travel agent"/>
          <p:cNvSpPr>
            <a:spLocks noChangeAspect="1" noChangeArrowheads="1"/>
          </p:cNvSpPr>
          <p:nvPr/>
        </p:nvSpPr>
        <p:spPr bwMode="auto">
          <a:xfrm>
            <a:off x="656736" y="-285140"/>
            <a:ext cx="2939317" cy="293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online travel ag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0" name="Picture 2" descr="http://tollshield.com/sites/mynetfonetollshield/media/1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530" y="834394"/>
            <a:ext cx="1219573" cy="121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s://image.flaticon.com/icons/png/128/59/599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273" y="454726"/>
            <a:ext cx="599262" cy="59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6618" y="1444181"/>
            <a:ext cx="10557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But there are some new players that can help mitigate risk:</a:t>
            </a:r>
          </a:p>
        </p:txBody>
      </p:sp>
      <p:pic>
        <p:nvPicPr>
          <p:cNvPr id="28674" name="Picture 2" descr="http://www.thepaypers.com/userfiles/Sift-science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448" y="2515633"/>
            <a:ext cx="3077152" cy="15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s://s3.amazonaws.com/owler-image/logo/kount_owler_20170419_173914_origin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55" y="4396630"/>
            <a:ext cx="2797616" cy="74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Cardinal Commerce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851" y="2703026"/>
            <a:ext cx="3226422" cy="104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317828" y="321549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Fraud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87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Ticketing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3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797" y="205946"/>
            <a:ext cx="11269362" cy="644198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utoShape 2" descr="Image result for online travel agent"/>
          <p:cNvSpPr>
            <a:spLocks noChangeAspect="1" noChangeArrowheads="1"/>
          </p:cNvSpPr>
          <p:nvPr/>
        </p:nvSpPr>
        <p:spPr bwMode="auto">
          <a:xfrm>
            <a:off x="656736" y="-285140"/>
            <a:ext cx="2939317" cy="293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online travel ag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961223" y="321715"/>
            <a:ext cx="2090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Ticketing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618" y="1444181"/>
            <a:ext cx="10557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If you remember our PNR after booking…</a:t>
            </a:r>
          </a:p>
        </p:txBody>
      </p:sp>
      <p:pic>
        <p:nvPicPr>
          <p:cNvPr id="12" name="Picture 4" descr="https://www.amadeusproductsblog.co.uk/wp-content/uploads/2013/07/Sup-Doc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18" y="2317435"/>
            <a:ext cx="527685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64886" y="4957000"/>
            <a:ext cx="10557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I mentioned that it was not ready to fly.</a:t>
            </a:r>
          </a:p>
        </p:txBody>
      </p:sp>
    </p:spTree>
    <p:extLst>
      <p:ext uri="{BB962C8B-B14F-4D97-AF65-F5344CB8AC3E}">
        <p14:creationId xmlns:p14="http://schemas.microsoft.com/office/powerpoint/2010/main" val="277236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797" y="205946"/>
            <a:ext cx="11269362" cy="644198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utoShape 2" descr="Image result for online travel agent"/>
          <p:cNvSpPr>
            <a:spLocks noChangeAspect="1" noChangeArrowheads="1"/>
          </p:cNvSpPr>
          <p:nvPr/>
        </p:nvSpPr>
        <p:spPr bwMode="auto">
          <a:xfrm>
            <a:off x="656736" y="-285140"/>
            <a:ext cx="2939317" cy="293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online travel ag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6618" y="1444181"/>
            <a:ext cx="10557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Air Reservations are made up of two important parts: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9910" y="2653679"/>
            <a:ext cx="3228961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Reservation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Identified by a PNR Locator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Holds </a:t>
            </a:r>
            <a:r>
              <a:rPr lang="en-US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space</a:t>
            </a:r>
            <a:r>
              <a:rPr lang="en-US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on exact flights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Traveler names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67436" y="2653679"/>
            <a:ext cx="3426308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Ticket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Identified by an airline code and document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Holds </a:t>
            </a:r>
            <a:r>
              <a:rPr lang="en-US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Tied to a O/D and route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089235" y="3398987"/>
            <a:ext cx="1413163" cy="9236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6618" y="5144828"/>
            <a:ext cx="10557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 reservation is not ready to fly unless it is “ticketed”.  Meaning that a valid ticket is attached and aligned with the reservation.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61223" y="321715"/>
            <a:ext cx="2090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Ticketing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05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797" y="205946"/>
            <a:ext cx="11269362" cy="644198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utoShape 2" descr="Image result for online travel agent"/>
          <p:cNvSpPr>
            <a:spLocks noChangeAspect="1" noChangeArrowheads="1"/>
          </p:cNvSpPr>
          <p:nvPr/>
        </p:nvSpPr>
        <p:spPr bwMode="auto">
          <a:xfrm>
            <a:off x="656736" y="-285140"/>
            <a:ext cx="2939317" cy="293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online travel ag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5836" y="1440494"/>
            <a:ext cx="10383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act of “ticketing”, creates a ticket using the ticket stock of the validating/plating carrier.</a:t>
            </a:r>
          </a:p>
        </p:txBody>
      </p:sp>
      <p:pic>
        <p:nvPicPr>
          <p:cNvPr id="12" name="Picture 4" descr="https://www.amadeusproductsblog.co.uk/wp-content/uploads/2013/07/Sup-Doc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582" y="2654187"/>
            <a:ext cx="7847456" cy="347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4915301" y="2438400"/>
            <a:ext cx="2944844" cy="179185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021845" y="4157922"/>
            <a:ext cx="1893455" cy="60036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922876" y="2055489"/>
            <a:ext cx="2866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Tickets are made up of the airline code and document number</a:t>
            </a:r>
            <a:endParaRPr lang="en-US" sz="1400" b="1" dirty="0">
              <a:solidFill>
                <a:srgbClr val="C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61223" y="321715"/>
            <a:ext cx="2090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Ticketing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14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797" y="205946"/>
            <a:ext cx="11269362" cy="644198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utoShape 2" descr="Image result for online travel agent"/>
          <p:cNvSpPr>
            <a:spLocks noChangeAspect="1" noChangeArrowheads="1"/>
          </p:cNvSpPr>
          <p:nvPr/>
        </p:nvSpPr>
        <p:spPr bwMode="auto">
          <a:xfrm>
            <a:off x="656736" y="-285140"/>
            <a:ext cx="2939317" cy="293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online travel ag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5836" y="1440494"/>
            <a:ext cx="103839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Ticketing also causes: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sale to be reported to ARC.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customer’s credit card to be charged (if directly passed).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 GDS invoice to be created and sent to your back office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Tickets can be </a:t>
            </a:r>
            <a:r>
              <a:rPr lang="en-US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VOIDed</a:t>
            </a: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within 24 hours.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61223" y="321715"/>
            <a:ext cx="2090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Ticketing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55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About me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run my own transportation technology consultancy since 2011</a:t>
            </a:r>
          </a:p>
          <a:p>
            <a:r>
              <a:rPr lang="en-US" dirty="0" smtClean="0"/>
              <a:t>Consulting with agencies, airlines and start-ups</a:t>
            </a:r>
          </a:p>
          <a:p>
            <a:r>
              <a:rPr lang="en-US" dirty="0" smtClean="0"/>
              <a:t>Co-founder and CTO of vayama.com</a:t>
            </a:r>
          </a:p>
          <a:p>
            <a:r>
              <a:rPr lang="en-US" dirty="0" smtClean="0"/>
              <a:t>SVP of Emerging Technology at BCD Travel</a:t>
            </a:r>
          </a:p>
          <a:p>
            <a:r>
              <a:rPr lang="en-US" dirty="0" smtClean="0"/>
              <a:t>Director at Talus Solutions</a:t>
            </a:r>
          </a:p>
          <a:p>
            <a:r>
              <a:rPr lang="en-US" dirty="0" smtClean="0"/>
              <a:t>Senior Consultant at Sabre</a:t>
            </a:r>
          </a:p>
          <a:p>
            <a:r>
              <a:rPr lang="en-US" dirty="0" smtClean="0"/>
              <a:t>Founding member Scheduling Systems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78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797" y="205946"/>
            <a:ext cx="11269362" cy="644198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utoShape 2" descr="Image result for online travel agent"/>
          <p:cNvSpPr>
            <a:spLocks noChangeAspect="1" noChangeArrowheads="1"/>
          </p:cNvSpPr>
          <p:nvPr/>
        </p:nvSpPr>
        <p:spPr bwMode="auto">
          <a:xfrm>
            <a:off x="656736" y="-285140"/>
            <a:ext cx="2939317" cy="293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online travel ag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019669" y="303077"/>
            <a:ext cx="1973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Changes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810" y="1440494"/>
            <a:ext cx="71670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One of my common complaints while running </a:t>
            </a:r>
            <a:r>
              <a:rPr lang="en-US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vayama</a:t>
            </a: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was “why can’t they just fly it the way they booked it”?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Changes aren’t just done by business travelers… everyone does it (or tries)…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Even online agencies can experience 100s of change requests a day.</a:t>
            </a:r>
          </a:p>
        </p:txBody>
      </p:sp>
      <p:pic>
        <p:nvPicPr>
          <p:cNvPr id="31748" name="Picture 4" descr="https://blog.travelcarma.com/wp-content/uploads/2016/03/frustrated-travel-ag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53" y="1440494"/>
            <a:ext cx="28575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38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797" y="205946"/>
            <a:ext cx="11269362" cy="644198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utoShape 2" descr="Image result for online travel agent"/>
          <p:cNvSpPr>
            <a:spLocks noChangeAspect="1" noChangeArrowheads="1"/>
          </p:cNvSpPr>
          <p:nvPr/>
        </p:nvSpPr>
        <p:spPr bwMode="auto">
          <a:xfrm>
            <a:off x="656736" y="-285140"/>
            <a:ext cx="2939317" cy="293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online travel ag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86691" y="1440494"/>
            <a:ext cx="10243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make a change for a customer, the agent (or system) has to make changes in two parts of the reservation: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9910" y="2653679"/>
            <a:ext cx="3094117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Reservation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Book new flight segments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Verify fare rules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Cancel old flight segments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67436" y="2653679"/>
            <a:ext cx="3426308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Ticket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Calculate any fare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Calculate penalties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</a:t>
            </a:r>
            <a:r>
              <a:rPr lang="en-US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Adcollect</a:t>
            </a: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” additional funds from traveler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Exchange the original ticket for a new ticket.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089235" y="3398987"/>
            <a:ext cx="1413163" cy="9236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19669" y="303077"/>
            <a:ext cx="1973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Changes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72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797" y="205946"/>
            <a:ext cx="11269362" cy="644198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utoShape 2" descr="Image result for online travel agent"/>
          <p:cNvSpPr>
            <a:spLocks noChangeAspect="1" noChangeArrowheads="1"/>
          </p:cNvSpPr>
          <p:nvPr/>
        </p:nvSpPr>
        <p:spPr bwMode="auto">
          <a:xfrm>
            <a:off x="656736" y="-285140"/>
            <a:ext cx="2939317" cy="293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online travel ag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5836" y="1440494"/>
            <a:ext cx="103839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Changes are reported to ARC (because of the exchange to new ticket).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GDS generates new invoices for your back office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Changes typically are very manual…  But there are some technologies now available to automate exchanges.</a:t>
            </a:r>
          </a:p>
        </p:txBody>
      </p:sp>
      <p:pic>
        <p:nvPicPr>
          <p:cNvPr id="8" name="Picture 2" descr="https://www.docker.com/sites/default/files/amadeus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418" y="4396223"/>
            <a:ext cx="1735577" cy="23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90679" y="4954283"/>
            <a:ext cx="3284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Amadeus Ticket Changer</a:t>
            </a:r>
          </a:p>
          <a:p>
            <a:pPr algn="ctr"/>
            <a:endParaRPr lang="en-US" b="1" i="1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" name="Picture 4" descr="http://photos.prnewswire.com/prnfull/20131216/DA33636LOGO-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986" y="4336923"/>
            <a:ext cx="1443278" cy="35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26440" y="4954282"/>
            <a:ext cx="3284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Automated Exchanges</a:t>
            </a:r>
          </a:p>
          <a:p>
            <a:pPr algn="ctr"/>
            <a:endParaRPr lang="en-US" b="1" i="1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3" name="Picture 8" descr="http://www.etbtravelnews.global/wp-content/uploads/2015/11/travelport-logo-300x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953" y="4047205"/>
            <a:ext cx="1395145" cy="93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726340" y="4954282"/>
            <a:ext cx="3284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Rapid Reprice</a:t>
            </a:r>
          </a:p>
          <a:p>
            <a:pPr algn="ctr"/>
            <a:endParaRPr lang="en-US" b="1" i="1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19669" y="303077"/>
            <a:ext cx="1973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Changes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07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Reconciliation / Accounting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4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797" y="205946"/>
            <a:ext cx="11269362" cy="644198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utoShape 2" descr="Image result for online travel agent"/>
          <p:cNvSpPr>
            <a:spLocks noChangeAspect="1" noChangeArrowheads="1"/>
          </p:cNvSpPr>
          <p:nvPr/>
        </p:nvSpPr>
        <p:spPr bwMode="auto">
          <a:xfrm>
            <a:off x="656736" y="-285140"/>
            <a:ext cx="2939317" cy="293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online travel ag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030823" y="362627"/>
            <a:ext cx="5951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Reconciliation / Accounting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6509" y="1440494"/>
            <a:ext cx="67333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Everyone’s favorite subject when it comes to travel distribution!  Also the most forgotten.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Reconciliation is the analysis necessary to determine if what you think you sold matches the airline’s record of what you sold.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It is used to catch mistakes in fare calculation, fare rules and exchanges.  Which are not uncommon…  (even with technology)</a:t>
            </a:r>
          </a:p>
        </p:txBody>
      </p:sp>
      <p:pic>
        <p:nvPicPr>
          <p:cNvPr id="35842" name="Picture 2" descr="http://www.obsceneinteractive.com/wp-content/uploads/2016/11/tax-accountant-Calg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14" y="2047337"/>
            <a:ext cx="3440478" cy="229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86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797" y="196710"/>
            <a:ext cx="11269362" cy="644198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utoShape 2" descr="Image result for online travel agent"/>
          <p:cNvSpPr>
            <a:spLocks noChangeAspect="1" noChangeArrowheads="1"/>
          </p:cNvSpPr>
          <p:nvPr/>
        </p:nvSpPr>
        <p:spPr bwMode="auto">
          <a:xfrm>
            <a:off x="656736" y="-285140"/>
            <a:ext cx="2939317" cy="293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online travel ag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6618" y="1444181"/>
            <a:ext cx="10557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reconciliation “circle of life”…</a:t>
            </a:r>
          </a:p>
        </p:txBody>
      </p:sp>
      <p:pic>
        <p:nvPicPr>
          <p:cNvPr id="10" name="Picture 2" descr="https://www.docker.com/sites/default/files/amadeus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605" y="2995142"/>
            <a:ext cx="1735577" cy="23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Image result for airline reporting corpor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744" y="2225190"/>
            <a:ext cx="1298929" cy="51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3168073" y="2493819"/>
            <a:ext cx="2244436" cy="11788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82276" y="2872828"/>
            <a:ext cx="141602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Sale Reports</a:t>
            </a:r>
            <a:endParaRPr lang="en-US" b="1" dirty="0">
              <a:solidFill>
                <a:schemeClr val="accent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8916" name="Picture 4" descr="http://s7.computerhistory.org/is/image/CHM/x1553.98ap-03-01?$re-inline-artifact$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069" y="4512260"/>
            <a:ext cx="1275604" cy="113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833855" y="5650407"/>
            <a:ext cx="2708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Agency </a:t>
            </a:r>
            <a:r>
              <a:rPr lang="en-US" sz="1400" b="1" i="1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Backoffice</a:t>
            </a:r>
            <a:endParaRPr lang="en-US" sz="1400" b="1" i="1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US" sz="1400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System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158838" y="3672650"/>
            <a:ext cx="2262906" cy="14086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82275" y="4171634"/>
            <a:ext cx="141602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IR Records</a:t>
            </a:r>
            <a:endParaRPr lang="en-US" b="1" dirty="0">
              <a:solidFill>
                <a:schemeClr val="accent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3" name="Picture 12" descr="Image result for airline reporting corpor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311" y="3282224"/>
            <a:ext cx="1298929" cy="51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022372" y="3810607"/>
            <a:ext cx="2708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IAR</a:t>
            </a:r>
          </a:p>
        </p:txBody>
      </p:sp>
      <p:cxnSp>
        <p:nvCxnSpPr>
          <p:cNvPr id="25" name="Straight Arrow Connector 24"/>
          <p:cNvCxnSpPr>
            <a:endCxn id="38916" idx="3"/>
          </p:cNvCxnSpPr>
          <p:nvPr/>
        </p:nvCxnSpPr>
        <p:spPr>
          <a:xfrm flipH="1">
            <a:off x="6825673" y="3800210"/>
            <a:ext cx="1825852" cy="12811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121472" y="4184901"/>
            <a:ext cx="141602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BOS File</a:t>
            </a:r>
            <a:endParaRPr lang="en-US" b="1" dirty="0">
              <a:solidFill>
                <a:schemeClr val="accent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9" name="Picture 4" descr="http://photos.prnewswire.com/prnfull/20131216/DA33636LOGO-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615" y="3435203"/>
            <a:ext cx="1443278" cy="35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http://www.etbtravelnews.global/wp-content/uploads/2015/11/travelport-logo-300x2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681" y="3953192"/>
            <a:ext cx="1395145" cy="93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Arrow Connector 30"/>
          <p:cNvCxnSpPr/>
          <p:nvPr/>
        </p:nvCxnSpPr>
        <p:spPr>
          <a:xfrm>
            <a:off x="6729908" y="2521447"/>
            <a:ext cx="1921617" cy="10197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920712" y="2887610"/>
            <a:ext cx="163577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Weekly Report</a:t>
            </a:r>
            <a:endParaRPr lang="en-US" b="1" dirty="0">
              <a:solidFill>
                <a:schemeClr val="accent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34" name="Curved Connector 33"/>
          <p:cNvCxnSpPr/>
          <p:nvPr/>
        </p:nvCxnSpPr>
        <p:spPr>
          <a:xfrm flipV="1">
            <a:off x="6920712" y="4118384"/>
            <a:ext cx="2066270" cy="1109398"/>
          </a:xfrm>
          <a:prstGeom prst="curvedConnector3">
            <a:avLst>
              <a:gd name="adj1" fmla="val 100512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738598" y="4810691"/>
            <a:ext cx="141602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Adjustments</a:t>
            </a:r>
            <a:endParaRPr lang="en-US" b="1" dirty="0">
              <a:solidFill>
                <a:schemeClr val="accent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30823" y="362627"/>
            <a:ext cx="5951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Reconciliation / Accounting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84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7" grpId="0"/>
      <p:bldP spid="19" grpId="0" animBg="1"/>
      <p:bldP spid="24" grpId="0"/>
      <p:bldP spid="26" grpId="0" animBg="1"/>
      <p:bldP spid="32" grpId="0" animBg="1"/>
      <p:bldP spid="4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797" y="205946"/>
            <a:ext cx="11269362" cy="644198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utoShape 4" descr="Image result for online travel ag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5836" y="1440494"/>
            <a:ext cx="10383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are a number of major players in agency back office systems:</a:t>
            </a:r>
          </a:p>
        </p:txBody>
      </p:sp>
      <p:pic>
        <p:nvPicPr>
          <p:cNvPr id="9" name="Picture 4" descr="http://photos.prnewswire.com/prnfull/20131216/DA33636LOGO-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40" y="3107726"/>
            <a:ext cx="1443278" cy="35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27294" y="3725085"/>
            <a:ext cx="3284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TRAMS</a:t>
            </a:r>
          </a:p>
          <a:p>
            <a:pPr algn="ctr"/>
            <a:endParaRPr lang="en-US" b="1" i="1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2" name="Picture 2" descr="https://www.docker.com/sites/default/files/amadeus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60" y="3167025"/>
            <a:ext cx="1735577" cy="23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040421" y="3725085"/>
            <a:ext cx="3284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Amadeus Agency</a:t>
            </a:r>
          </a:p>
          <a:p>
            <a:pPr algn="ctr"/>
            <a:r>
              <a:rPr lang="en-US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Manager</a:t>
            </a:r>
          </a:p>
        </p:txBody>
      </p:sp>
      <p:pic>
        <p:nvPicPr>
          <p:cNvPr id="39938" name="Picture 2" descr="Traa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649" y="2623527"/>
            <a:ext cx="1565114" cy="49087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pic>
        <p:nvPicPr>
          <p:cNvPr id="39940" name="Picture 4" descr="http://photos.prnewswire.com/prn/20150604/74819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789" y="3439007"/>
            <a:ext cx="1634834" cy="56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https://www.travelportmarketplace.com/Organisation/Logo/b18a3bb8-1375-45a8-8778-96cec8f5865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789" y="4325993"/>
            <a:ext cx="1705328" cy="54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030823" y="362627"/>
            <a:ext cx="5951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Reconciliation / Accounting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47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797" y="205946"/>
            <a:ext cx="11269362" cy="644198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utoShape 4" descr="Image result for online travel ag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5836" y="1440494"/>
            <a:ext cx="103839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Debit and Credit Memos:</a:t>
            </a:r>
          </a:p>
          <a:p>
            <a:endParaRPr lang="en-US" sz="24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Debit memos are sent by airlines to collect additional moneys due to alleged agent errors.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are “guilty until proven innocent”.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All airline fraud loss charges are passed back to the agent via debit memos.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Airlines have large auditing teams and software looking for errors.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Failing to pay debit memos results in loss of your airline plate.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30823" y="362627"/>
            <a:ext cx="5951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Reconciliation / Accounting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09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797" y="205946"/>
            <a:ext cx="11269362" cy="644198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utoShape 4" descr="Image result for online travel ag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217596" y="350988"/>
            <a:ext cx="1440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Recap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836" y="1440494"/>
            <a:ext cx="10383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 what do I need to sell airline tickets?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87581" y="2142179"/>
            <a:ext cx="3028393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Authorization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IATA or other way?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77291" y="2142179"/>
            <a:ext cx="3028393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Content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GDS?  Direct Connect?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67000" y="2142179"/>
            <a:ext cx="3028393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Prices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Shopping Engine? Private</a:t>
            </a:r>
          </a:p>
          <a:p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Fares?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89820" y="3726209"/>
            <a:ext cx="3026153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Booking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Availability quality…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77291" y="3726209"/>
            <a:ext cx="3028393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Payment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Payment Gateway choice?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67001" y="3726209"/>
            <a:ext cx="3028392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Fraud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Fraud Detection Strategy?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87581" y="5088571"/>
            <a:ext cx="3028392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Ticketing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High volume or low?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10153" y="5088571"/>
            <a:ext cx="2995531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Changes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Do changes?  Automation?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67001" y="5088571"/>
            <a:ext cx="3028392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Reconciliation / Accounting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Back office choice?  Debit</a:t>
            </a:r>
          </a:p>
          <a:p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Memos</a:t>
            </a:r>
          </a:p>
        </p:txBody>
      </p:sp>
    </p:spTree>
    <p:extLst>
      <p:ext uri="{BB962C8B-B14F-4D97-AF65-F5344CB8AC3E}">
        <p14:creationId xmlns:p14="http://schemas.microsoft.com/office/powerpoint/2010/main" val="248391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/>
              <a:t>Let’s start with the basic question…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4000" dirty="0" smtClean="0">
                <a:solidFill>
                  <a:srgbClr val="C00000"/>
                </a:solidFill>
              </a:rPr>
              <a:t>What do you need to sell airline tickets?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3755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William Niejadlik</a:t>
            </a:r>
          </a:p>
          <a:p>
            <a:pPr>
              <a:lnSpc>
                <a:spcPct val="100000"/>
              </a:lnSpc>
            </a:pPr>
            <a:r>
              <a:rPr lang="en-US" sz="1600" dirty="0" smtClean="0"/>
              <a:t>Travel Technology Consultant</a:t>
            </a:r>
          </a:p>
          <a:p>
            <a:pPr>
              <a:lnSpc>
                <a:spcPct val="100000"/>
              </a:lnSpc>
            </a:pPr>
            <a:r>
              <a:rPr lang="en-US" sz="1600" dirty="0" smtClean="0"/>
              <a:t>http://www.niejadlik.com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4147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797" y="205946"/>
            <a:ext cx="11269362" cy="644198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utoShape 2" descr="Image result for online travel agent"/>
          <p:cNvSpPr>
            <a:spLocks noChangeAspect="1" noChangeArrowheads="1"/>
          </p:cNvSpPr>
          <p:nvPr/>
        </p:nvSpPr>
        <p:spPr bwMode="auto">
          <a:xfrm>
            <a:off x="656736" y="-285140"/>
            <a:ext cx="2939317" cy="293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online travel ag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671" y="4788968"/>
            <a:ext cx="2279129" cy="1157653"/>
          </a:xfrm>
          <a:prstGeom prst="rect">
            <a:avLst/>
          </a:prstGeom>
        </p:spPr>
      </p:pic>
      <p:pic>
        <p:nvPicPr>
          <p:cNvPr id="9224" name="Picture 8" descr="Image result for travel ag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990" y="4788968"/>
            <a:ext cx="1731441" cy="11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Image result for web applic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538" y="4635774"/>
            <a:ext cx="1441539" cy="146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47566" y="5997056"/>
            <a:ext cx="1144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Traditional</a:t>
            </a:r>
          </a:p>
          <a:p>
            <a:pPr algn="ctr"/>
            <a:r>
              <a:rPr lang="en-US" sz="1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Travel Agent</a:t>
            </a:r>
            <a:endParaRPr lang="en-US" sz="1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10760" y="5997056"/>
            <a:ext cx="1055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Your Travel</a:t>
            </a:r>
          </a:p>
          <a:p>
            <a:pPr algn="ctr"/>
            <a:r>
              <a:rPr lang="en-US" sz="1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Application</a:t>
            </a:r>
            <a:endParaRPr lang="en-US" sz="1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0789" y="6064205"/>
            <a:ext cx="799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Big OTA</a:t>
            </a:r>
            <a:endParaRPr lang="en-US" sz="1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2689" y="3194561"/>
            <a:ext cx="1457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Authorization</a:t>
            </a:r>
            <a:endParaRPr lang="en-US" sz="1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32104" y="2549586"/>
            <a:ext cx="930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Content</a:t>
            </a:r>
            <a:endParaRPr lang="en-US" sz="1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92138" y="1963433"/>
            <a:ext cx="726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Prices</a:t>
            </a:r>
            <a:endParaRPr lang="en-US" sz="1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23959" y="1515024"/>
            <a:ext cx="955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Booking</a:t>
            </a:r>
            <a:endParaRPr lang="en-US" sz="1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06478" y="1517771"/>
            <a:ext cx="713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Fraud</a:t>
            </a:r>
            <a:endParaRPr lang="en-US" sz="1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91379" y="1963433"/>
            <a:ext cx="1030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Ticketing</a:t>
            </a:r>
            <a:endParaRPr lang="en-US" sz="1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30873" y="2549586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Changes</a:t>
            </a:r>
            <a:endParaRPr lang="en-US" sz="1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23885" y="3194560"/>
            <a:ext cx="27456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Reconciliation / Accounting</a:t>
            </a:r>
            <a:endParaRPr lang="en-US" sz="1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12" name="Straight Arrow Connector 11"/>
          <p:cNvCxnSpPr>
            <a:endCxn id="15" idx="3"/>
          </p:cNvCxnSpPr>
          <p:nvPr/>
        </p:nvCxnSpPr>
        <p:spPr>
          <a:xfrm flipH="1" flipV="1">
            <a:off x="2630140" y="3363838"/>
            <a:ext cx="2891441" cy="98835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6" idx="3"/>
          </p:cNvCxnSpPr>
          <p:nvPr/>
        </p:nvCxnSpPr>
        <p:spPr>
          <a:xfrm flipH="1" flipV="1">
            <a:off x="3162552" y="2718863"/>
            <a:ext cx="2359020" cy="163333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7" idx="3"/>
          </p:cNvCxnSpPr>
          <p:nvPr/>
        </p:nvCxnSpPr>
        <p:spPr>
          <a:xfrm flipH="1" flipV="1">
            <a:off x="3818619" y="2132710"/>
            <a:ext cx="1702951" cy="221948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8" idx="2"/>
          </p:cNvCxnSpPr>
          <p:nvPr/>
        </p:nvCxnSpPr>
        <p:spPr>
          <a:xfrm flipH="1" flipV="1">
            <a:off x="4601815" y="1853578"/>
            <a:ext cx="919755" cy="249861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9" idx="2"/>
          </p:cNvCxnSpPr>
          <p:nvPr/>
        </p:nvCxnSpPr>
        <p:spPr>
          <a:xfrm flipV="1">
            <a:off x="5521569" y="1856325"/>
            <a:ext cx="841738" cy="249586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0" idx="1"/>
          </p:cNvCxnSpPr>
          <p:nvPr/>
        </p:nvCxnSpPr>
        <p:spPr>
          <a:xfrm flipV="1">
            <a:off x="5521569" y="2132710"/>
            <a:ext cx="1369810" cy="221948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21" idx="1"/>
          </p:cNvCxnSpPr>
          <p:nvPr/>
        </p:nvCxnSpPr>
        <p:spPr>
          <a:xfrm flipV="1">
            <a:off x="5521569" y="2718863"/>
            <a:ext cx="2209304" cy="163332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22" idx="1"/>
          </p:cNvCxnSpPr>
          <p:nvPr/>
        </p:nvCxnSpPr>
        <p:spPr>
          <a:xfrm flipV="1">
            <a:off x="5521569" y="3363837"/>
            <a:ext cx="2902316" cy="98835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678995" y="355317"/>
            <a:ext cx="8526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What do you need to sell airline tickets?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49631" y="1131856"/>
            <a:ext cx="994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Payment</a:t>
            </a:r>
            <a:endParaRPr lang="en-US" sz="1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46" name="Straight Arrow Connector 45"/>
          <p:cNvCxnSpPr>
            <a:endCxn id="45" idx="2"/>
          </p:cNvCxnSpPr>
          <p:nvPr/>
        </p:nvCxnSpPr>
        <p:spPr>
          <a:xfrm flipV="1">
            <a:off x="5531506" y="1470410"/>
            <a:ext cx="15473" cy="288178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30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797" y="205946"/>
            <a:ext cx="11269362" cy="644198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utoShape 2" descr="Image result for online travel agent"/>
          <p:cNvSpPr>
            <a:spLocks noChangeAspect="1" noChangeArrowheads="1"/>
          </p:cNvSpPr>
          <p:nvPr/>
        </p:nvSpPr>
        <p:spPr bwMode="auto">
          <a:xfrm>
            <a:off x="656736" y="-285140"/>
            <a:ext cx="2939317" cy="293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online travel ag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764261" y="359293"/>
            <a:ext cx="4484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Authorization to Sell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6265" y="1481172"/>
            <a:ext cx="5173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Ever wonder why they are called “travel agents”?  </a:t>
            </a:r>
          </a:p>
        </p:txBody>
      </p:sp>
      <p:sp>
        <p:nvSpPr>
          <p:cNvPr id="3" name="Rectangle 2"/>
          <p:cNvSpPr/>
          <p:nvPr/>
        </p:nvSpPr>
        <p:spPr>
          <a:xfrm>
            <a:off x="6991926" y="1481172"/>
            <a:ext cx="4845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You are literally an “agent” of the airline </a:t>
            </a:r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authorized to </a:t>
            </a:r>
            <a:r>
              <a:rPr lang="en-US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sell air tickets.</a:t>
            </a:r>
          </a:p>
        </p:txBody>
      </p:sp>
      <p:pic>
        <p:nvPicPr>
          <p:cNvPr id="10250" name="Picture 10" descr="https://upload.wikimedia.org/wikipedia/en/6/61/IATAN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865" y="3343822"/>
            <a:ext cx="1394700" cy="139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886265" y="2498942"/>
            <a:ext cx="517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So, how do you get authorized?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394598" y="4747427"/>
            <a:ext cx="2708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California Seller of Travel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94199" y="4793256"/>
            <a:ext cx="2708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International Airlines Travel</a:t>
            </a:r>
          </a:p>
          <a:p>
            <a:pPr algn="ctr"/>
            <a:r>
              <a:rPr lang="en-US" sz="1200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Agent Network</a:t>
            </a:r>
          </a:p>
        </p:txBody>
      </p:sp>
      <p:pic>
        <p:nvPicPr>
          <p:cNvPr id="10252" name="Picture 12" descr="Image result for airline reporting corpor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923" y="3566089"/>
            <a:ext cx="2281478" cy="90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7830894" y="4829707"/>
            <a:ext cx="2708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Airlines Reporting</a:t>
            </a:r>
          </a:p>
          <a:p>
            <a:pPr algn="ctr"/>
            <a:r>
              <a:rPr lang="en-US" sz="1200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Corporation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001923" y="5323321"/>
            <a:ext cx="2708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$ 2300 application fee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Minimum $20,000 surety bond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ARC Specialist Qualifier (AQS)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67447" y="5323321"/>
            <a:ext cx="2708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$235 application fee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Business entity and license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At least one person with 2+ years of experience (QMP)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Proof of Seller of Travel Registration</a:t>
            </a:r>
          </a:p>
        </p:txBody>
      </p:sp>
      <p:pic>
        <p:nvPicPr>
          <p:cNvPr id="10246" name="Picture 6" descr="https://upload.wikimedia.org/wikipedia/commons/thumb/f/f7/IATAlogo.svg/1200px-IATA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054" y="3066822"/>
            <a:ext cx="779090" cy="49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://eastvalleytimes.com/wp-content/uploads/2017/01/attorneygener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394" y="3469344"/>
            <a:ext cx="1133623" cy="113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1675092" y="5323321"/>
            <a:ext cx="2708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Business entity and license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Surety bond (large enough to cover all outstanding customer payments)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</a:t>
            </a: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 separate trust account for customer funds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$100 x locations application fee</a:t>
            </a:r>
          </a:p>
        </p:txBody>
      </p:sp>
    </p:spTree>
    <p:extLst>
      <p:ext uri="{BB962C8B-B14F-4D97-AF65-F5344CB8AC3E}">
        <p14:creationId xmlns:p14="http://schemas.microsoft.com/office/powerpoint/2010/main" val="20691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8" grpId="0"/>
      <p:bldP spid="40" grpId="0"/>
      <p:bldP spid="42" grpId="0"/>
      <p:bldP spid="43" grpId="0"/>
      <p:bldP spid="47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797" y="205946"/>
            <a:ext cx="11269362" cy="644198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utoShape 2" descr="Image result for online travel agent"/>
          <p:cNvSpPr>
            <a:spLocks noChangeAspect="1" noChangeArrowheads="1"/>
          </p:cNvSpPr>
          <p:nvPr/>
        </p:nvSpPr>
        <p:spPr bwMode="auto">
          <a:xfrm>
            <a:off x="656736" y="-285140"/>
            <a:ext cx="2939317" cy="293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online travel ag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2" name="Picture 2" descr="http://i.ebayimg.com/images/g/RMQAAOSw7NNUDlaU/s-l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52" y="3955038"/>
            <a:ext cx="1740996" cy="101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6265" y="1481172"/>
            <a:ext cx="517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What do you get when you are accredited?</a:t>
            </a:r>
          </a:p>
        </p:txBody>
      </p:sp>
      <p:pic>
        <p:nvPicPr>
          <p:cNvPr id="10244" name="Picture 4" descr="http://www.harshbutfair.org/linked/aff/TicketRevalid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730" y="3993935"/>
            <a:ext cx="3212275" cy="145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3386" y="1481172"/>
            <a:ext cx="4845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You are authorized to sell air tickets and</a:t>
            </a:r>
          </a:p>
          <a:p>
            <a:r>
              <a:rPr lang="en-US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</a:t>
            </a:r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alidate/plate them on authorized airlines.</a:t>
            </a:r>
          </a:p>
        </p:txBody>
      </p:sp>
      <p:pic>
        <p:nvPicPr>
          <p:cNvPr id="10248" name="Picture 8" descr="http://wp.imprinters.com/wp-content/uploads/2013/12/4760-300x2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188" y="377459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i.ebayimg.com/images/g/3JsAAOSwDwtUqMmM/s-l5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745" y="4842279"/>
            <a:ext cx="1774825" cy="99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053704" y="4415460"/>
            <a:ext cx="350982" cy="701964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7541699" y="4415460"/>
            <a:ext cx="350982" cy="701964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86265" y="2446152"/>
            <a:ext cx="517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What does validate/plate mean?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53385" y="2437257"/>
            <a:ext cx="48455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Every ticket has a “validating carrier”, this</a:t>
            </a:r>
          </a:p>
          <a:p>
            <a:r>
              <a:rPr lang="en-US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</a:t>
            </a:r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epresents the airline which will handle</a:t>
            </a:r>
            <a:endParaRPr lang="en-US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he payment on behalf of all airlines involved.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4993" y="6009451"/>
            <a:ext cx="2708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term “Plating” also comes from</a:t>
            </a:r>
          </a:p>
          <a:p>
            <a:pPr algn="ctr"/>
            <a:r>
              <a:rPr lang="en-US" sz="1200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These…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13039" y="6023940"/>
            <a:ext cx="2708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were used in these…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88851" y="6009451"/>
            <a:ext cx="2708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make these!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64261" y="359293"/>
            <a:ext cx="4484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Authorization to Sell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30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6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16800</TotalTime>
  <Words>1972</Words>
  <Application>Microsoft Office PowerPoint</Application>
  <PresentationFormat>Widescreen</PresentationFormat>
  <Paragraphs>397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Segoe UI Semibold</vt:lpstr>
      <vt:lpstr>Segoe UI Semilight</vt:lpstr>
      <vt:lpstr>Office Theme</vt:lpstr>
      <vt:lpstr>Air Distribution 101</vt:lpstr>
      <vt:lpstr>What are we going to talk about?</vt:lpstr>
      <vt:lpstr>Don’t worry!</vt:lpstr>
      <vt:lpstr>About me</vt:lpstr>
      <vt:lpstr>Let’s start with the basic question…  What do you need to sell airline tickets?  </vt:lpstr>
      <vt:lpstr>PowerPoint Presentation</vt:lpstr>
      <vt:lpstr>PowerPoint Presentation</vt:lpstr>
      <vt:lpstr>PowerPoint Presentation</vt:lpstr>
      <vt:lpstr>Content</vt:lpstr>
      <vt:lpstr>PowerPoint Presentation</vt:lpstr>
      <vt:lpstr>PowerPoint Presentation</vt:lpstr>
      <vt:lpstr>Prices / Fares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Booking</vt:lpstr>
      <vt:lpstr>PowerPoint Presentation</vt:lpstr>
      <vt:lpstr>PowerPoint Presentation</vt:lpstr>
      <vt:lpstr>PowerPoint Presentation</vt:lpstr>
      <vt:lpstr>Payment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Fraud</vt:lpstr>
      <vt:lpstr>PowerPoint Presentation</vt:lpstr>
      <vt:lpstr>PowerPoint Presentation</vt:lpstr>
      <vt:lpstr>PowerPoint Presentation</vt:lpstr>
      <vt:lpstr>Ticketing</vt:lpstr>
      <vt:lpstr>PowerPoint Presentation</vt:lpstr>
      <vt:lpstr>PowerPoint Presentation</vt:lpstr>
      <vt:lpstr>PowerPoint Presentation</vt:lpstr>
      <vt:lpstr>PowerPoint Presentation</vt:lpstr>
      <vt:lpstr>Changes</vt:lpstr>
      <vt:lpstr>PowerPoint Presentation</vt:lpstr>
      <vt:lpstr>PowerPoint Presentation</vt:lpstr>
      <vt:lpstr>PowerPoint Presentation</vt:lpstr>
      <vt:lpstr>Reconciliation / Accounting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Distribution 101</dc:title>
  <dc:creator>bniejadlik@yahoo.com</dc:creator>
  <cp:lastModifiedBy>bniejadlik@yahoo.com</cp:lastModifiedBy>
  <cp:revision>113</cp:revision>
  <dcterms:created xsi:type="dcterms:W3CDTF">2017-05-09T23:11:00Z</dcterms:created>
  <dcterms:modified xsi:type="dcterms:W3CDTF">2017-05-22T18:07:46Z</dcterms:modified>
</cp:coreProperties>
</file>